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8" r:id="rId2"/>
    <p:sldId id="260" r:id="rId3"/>
    <p:sldId id="270" r:id="rId4"/>
    <p:sldId id="271" r:id="rId5"/>
    <p:sldId id="262" r:id="rId6"/>
    <p:sldId id="272" r:id="rId7"/>
    <p:sldId id="273" r:id="rId8"/>
    <p:sldId id="274" r:id="rId9"/>
    <p:sldId id="275" r:id="rId10"/>
    <p:sldId id="276" r:id="rId11"/>
    <p:sldId id="277" r:id="rId12"/>
    <p:sldId id="278" r:id="rId13"/>
    <p:sldId id="279" r:id="rId14"/>
    <p:sldId id="280" r:id="rId15"/>
    <p:sldId id="282" r:id="rId16"/>
    <p:sldId id="283" r:id="rId17"/>
    <p:sldId id="285" r:id="rId18"/>
    <p:sldId id="288" r:id="rId19"/>
    <p:sldId id="286" r:id="rId20"/>
    <p:sldId id="287" r:id="rId21"/>
    <p:sldId id="289" r:id="rId22"/>
    <p:sldId id="290" r:id="rId23"/>
    <p:sldId id="291" r:id="rId24"/>
    <p:sldId id="292" r:id="rId25"/>
    <p:sldId id="293" r:id="rId26"/>
    <p:sldId id="294" r:id="rId27"/>
    <p:sldId id="295" r:id="rId28"/>
    <p:sldId id="296" r:id="rId29"/>
    <p:sldId id="297" r:id="rId30"/>
    <p:sldId id="264" r:id="rId31"/>
    <p:sldId id="298" r:id="rId32"/>
  </p:sldIdLst>
  <p:sldSz cx="12192000" cy="6858000"/>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p:scale>
          <a:sx n="100" d="100"/>
          <a:sy n="100" d="100"/>
        </p:scale>
        <p:origin x="936" y="408"/>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3647"/>
          </a:xfrm>
          <a:prstGeom prst="rect">
            <a:avLst/>
          </a:prstGeom>
        </p:spPr>
        <p:txBody>
          <a:bodyPr vert="horz" lIns="91440" tIns="45720" rIns="91440" bIns="45720" rtlCol="0"/>
          <a:lstStyle>
            <a:lvl1pPr algn="r">
              <a:defRPr sz="1200"/>
            </a:lvl1pPr>
          </a:lstStyle>
          <a:p>
            <a:fld id="{CEEBDA6D-DC69-4DCE-BAF7-6763517D3376}" type="datetimeFigureOut">
              <a:rPr lang="en-US"/>
              <a:t>10/1/2018</a:t>
            </a:fld>
            <a:endParaRPr/>
          </a:p>
        </p:txBody>
      </p:sp>
      <p:sp>
        <p:nvSpPr>
          <p:cNvPr id="4" name="Footer Placeholder 3"/>
          <p:cNvSpPr>
            <a:spLocks noGrp="1"/>
          </p:cNvSpPr>
          <p:nvPr>
            <p:ph type="ftr" sz="quarter" idx="2"/>
          </p:nvPr>
        </p:nvSpPr>
        <p:spPr>
          <a:xfrm>
            <a:off x="0" y="8777193"/>
            <a:ext cx="2971800" cy="463646"/>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777193"/>
            <a:ext cx="2971800" cy="463646"/>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237F6C43-988E-4257-9A1C-C162EF036D58}" type="datetimeFigureOut">
              <a:rPr lang="en-US"/>
              <a:t>10/1/2018</a:t>
            </a:fld>
            <a:endParaRPr/>
          </a:p>
        </p:txBody>
      </p:sp>
      <p:sp>
        <p:nvSpPr>
          <p:cNvPr id="4" name="Slide Image Placeholder 3"/>
          <p:cNvSpPr>
            <a:spLocks noGrp="1" noRot="1" noChangeAspect="1"/>
          </p:cNvSpPr>
          <p:nvPr>
            <p:ph type="sldImg" idx="2"/>
          </p:nvPr>
        </p:nvSpPr>
        <p:spPr>
          <a:xfrm>
            <a:off x="658813" y="1155700"/>
            <a:ext cx="5540375" cy="31178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10/1/2018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10/1/2018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10/1/2018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10/1/2018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10/1/2018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10/1/2018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10/1/2018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10/1/2018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Can Stock Market Forecasters Forecast?</a:t>
            </a:r>
            <a:br>
              <a:rPr lang="en-US" dirty="0"/>
            </a:br>
            <a:endParaRPr lang="en-US" dirty="0"/>
          </a:p>
        </p:txBody>
      </p:sp>
      <p:sp>
        <p:nvSpPr>
          <p:cNvPr id="3" name="Subtitle 2"/>
          <p:cNvSpPr>
            <a:spLocks noGrp="1"/>
          </p:cNvSpPr>
          <p:nvPr>
            <p:ph type="subTitle" idx="1"/>
          </p:nvPr>
        </p:nvSpPr>
        <p:spPr/>
        <p:txBody>
          <a:bodyPr/>
          <a:lstStyle/>
          <a:p>
            <a:r>
              <a:rPr lang="en-US" dirty="0"/>
              <a:t>Author: Alfred Cowles 3</a:t>
            </a:r>
            <a:r>
              <a:rPr lang="en-US" baseline="30000" dirty="0"/>
              <a:t>rd</a:t>
            </a:r>
            <a:endParaRPr lang="en-US" dirty="0"/>
          </a:p>
          <a:p>
            <a:r>
              <a:rPr lang="en-US" dirty="0"/>
              <a:t>Presenter: Yichen Wang</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II – Results</a:t>
            </a:r>
          </a:p>
        </p:txBody>
      </p:sp>
      <p:sp>
        <p:nvSpPr>
          <p:cNvPr id="3" name="Content Placeholder 2"/>
          <p:cNvSpPr>
            <a:spLocks noGrp="1"/>
          </p:cNvSpPr>
          <p:nvPr>
            <p:ph sz="half" idx="1"/>
          </p:nvPr>
        </p:nvSpPr>
        <p:spPr>
          <a:xfrm>
            <a:off x="836205" y="2087852"/>
            <a:ext cx="4815840" cy="4208173"/>
          </a:xfrm>
        </p:spPr>
        <p:txBody>
          <a:bodyPr>
            <a:normAutofit fontScale="92500" lnSpcReduction="10000"/>
          </a:bodyPr>
          <a:lstStyle/>
          <a:p>
            <a:r>
              <a:rPr lang="en-US" dirty="0"/>
              <a:t>Six of the companies show evidence of success, and the average of the 20 is -4.72%.</a:t>
            </a:r>
          </a:p>
          <a:p>
            <a:r>
              <a:rPr lang="en-US" dirty="0"/>
              <a:t>The average record of the companies in the stocks they selected for investment fell below the average of the stock market at the effective annual rate of 1.20%.</a:t>
            </a:r>
          </a:p>
          <a:p>
            <a:r>
              <a:rPr lang="en-US" dirty="0"/>
              <a:t>A comparable result could have been achieved through a purely random selection of stocks.</a:t>
            </a:r>
          </a:p>
          <a:p>
            <a:r>
              <a:rPr lang="en-US" dirty="0"/>
              <a:t>The analysis confirmed the results in previous example of financial services.</a:t>
            </a:r>
          </a:p>
        </p:txBody>
      </p:sp>
      <p:pic>
        <p:nvPicPr>
          <p:cNvPr id="8" name="Content Placeholder 7">
            <a:extLst>
              <a:ext uri="{FF2B5EF4-FFF2-40B4-BE49-F238E27FC236}">
                <a16:creationId xmlns:a16="http://schemas.microsoft.com/office/drawing/2014/main" id="{FE99A65D-D4C3-4EDB-A355-88331B1C177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9957" y="2392520"/>
            <a:ext cx="4494212" cy="3598835"/>
          </a:xfrm>
        </p:spPr>
      </p:pic>
    </p:spTree>
    <p:extLst>
      <p:ext uri="{BB962C8B-B14F-4D97-AF65-F5344CB8AC3E}">
        <p14:creationId xmlns:p14="http://schemas.microsoft.com/office/powerpoint/2010/main" val="379022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Forecasting The Stock Market – William Peter Hamilton</a:t>
            </a:r>
          </a:p>
        </p:txBody>
      </p:sp>
      <p:sp>
        <p:nvSpPr>
          <p:cNvPr id="14" name="Content Placeholder 2"/>
          <p:cNvSpPr>
            <a:spLocks noGrp="1"/>
          </p:cNvSpPr>
          <p:nvPr>
            <p:ph idx="1"/>
          </p:nvPr>
        </p:nvSpPr>
        <p:spPr>
          <a:xfrm>
            <a:off x="832900" y="2232693"/>
            <a:ext cx="10523151" cy="4368131"/>
          </a:xfrm>
        </p:spPr>
        <p:txBody>
          <a:bodyPr>
            <a:normAutofit/>
          </a:bodyPr>
          <a:lstStyle/>
          <a:p>
            <a:r>
              <a:rPr lang="en-US" dirty="0"/>
              <a:t>William Peter Hamilton was the editor of the Wall Street Journal from 1902 to 1929.</a:t>
            </a:r>
          </a:p>
          <a:p>
            <a:r>
              <a:rPr lang="en-US" dirty="0"/>
              <a:t>During 26 years of his incumbency he wrote 255 editorials which presented forecasts for the stock market based on the Dow Theory which was the creation of Charles H. Dow.</a:t>
            </a:r>
          </a:p>
          <a:p>
            <a:r>
              <a:rPr lang="en-US" dirty="0"/>
              <a:t>These were sufficiently definite to permit scoring as bullish, bearish, or doubtful.</a:t>
            </a:r>
          </a:p>
          <a:p>
            <a:pPr lvl="1"/>
            <a:r>
              <a:rPr lang="en-US" dirty="0"/>
              <a:t>Doubtful: Assume he abstained from trading.</a:t>
            </a:r>
          </a:p>
          <a:p>
            <a:pPr lvl="1"/>
            <a:r>
              <a:rPr lang="en-US" dirty="0"/>
              <a:t>Bullish: Assume he bought equal dollar amounts of stocks included in the Dow Jones railroad and industrial averages, and sold them only when he became bearish or doubtful.</a:t>
            </a:r>
          </a:p>
          <a:p>
            <a:pPr lvl="1"/>
            <a:r>
              <a:rPr lang="en-US" dirty="0"/>
              <a:t>Bearish: Assume he sold short equal dollar amounts of these stocks and covered only when he became doubtful and bullish.</a:t>
            </a:r>
          </a:p>
          <a:p>
            <a:r>
              <a:rPr lang="en-US" dirty="0"/>
              <a:t>The percentage gain or loss on each transaction has been calculated and the results compounded through the 26 years.</a:t>
            </a:r>
          </a:p>
          <a:p>
            <a:endParaRPr lang="en-US" dirty="0"/>
          </a:p>
        </p:txBody>
      </p:sp>
    </p:spTree>
    <p:extLst>
      <p:ext uri="{BB962C8B-B14F-4D97-AF65-F5344CB8AC3E}">
        <p14:creationId xmlns:p14="http://schemas.microsoft.com/office/powerpoint/2010/main" val="225144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William Peter Hamilton – Results</a:t>
            </a:r>
          </a:p>
        </p:txBody>
      </p:sp>
      <p:sp>
        <p:nvSpPr>
          <p:cNvPr id="14" name="Content Placeholder 2"/>
          <p:cNvSpPr>
            <a:spLocks noGrp="1"/>
          </p:cNvSpPr>
          <p:nvPr>
            <p:ph idx="1"/>
          </p:nvPr>
        </p:nvSpPr>
        <p:spPr>
          <a:xfrm>
            <a:off x="832900" y="2232694"/>
            <a:ext cx="10523151" cy="3396582"/>
          </a:xfrm>
        </p:spPr>
        <p:txBody>
          <a:bodyPr>
            <a:normAutofit/>
          </a:bodyPr>
          <a:lstStyle/>
          <a:p>
            <a:r>
              <a:rPr lang="en-US" dirty="0"/>
              <a:t>From December 1903 to December 1929, Hamilton would have earned a return, including dividend and interest income, of 12% per year.</a:t>
            </a:r>
          </a:p>
          <a:p>
            <a:r>
              <a:rPr lang="en-US" dirty="0"/>
              <a:t>In the same period, the stocks composing the industrial averages showed a return of 15.5% per year.</a:t>
            </a:r>
          </a:p>
          <a:p>
            <a:r>
              <a:rPr lang="en-US" dirty="0"/>
              <a:t>However, he exceeded a supposedly normal investment return of 5%.</a:t>
            </a:r>
          </a:p>
          <a:p>
            <a:r>
              <a:rPr lang="en-US" dirty="0"/>
              <a:t>Applying his forecasts to the stocks composing the Dow Jones railroad averages, the annual gain is 5.7% while the railroad averages themselves show a return of 7.7%.</a:t>
            </a:r>
          </a:p>
        </p:txBody>
      </p:sp>
    </p:spTree>
    <p:extLst>
      <p:ext uri="{BB962C8B-B14F-4D97-AF65-F5344CB8AC3E}">
        <p14:creationId xmlns:p14="http://schemas.microsoft.com/office/powerpoint/2010/main" val="128221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William Peter Hamilton – Results (cont’d)</a:t>
            </a:r>
          </a:p>
        </p:txBody>
      </p:sp>
      <p:sp>
        <p:nvSpPr>
          <p:cNvPr id="14" name="Content Placeholder 2"/>
          <p:cNvSpPr>
            <a:spLocks noGrp="1"/>
          </p:cNvSpPr>
          <p:nvPr>
            <p:ph idx="1"/>
          </p:nvPr>
        </p:nvSpPr>
        <p:spPr>
          <a:xfrm>
            <a:off x="832900" y="2232693"/>
            <a:ext cx="10523151" cy="4368131"/>
          </a:xfrm>
        </p:spPr>
        <p:txBody>
          <a:bodyPr>
            <a:normAutofit lnSpcReduction="10000"/>
          </a:bodyPr>
          <a:lstStyle/>
          <a:p>
            <a:r>
              <a:rPr lang="en-US" dirty="0"/>
              <a:t>Hamilton was long of stocks 55%, short 16%, and out of market 29% during 26 years.</a:t>
            </a:r>
          </a:p>
          <a:p>
            <a:r>
              <a:rPr lang="en-US" dirty="0"/>
              <a:t>Counting only changes of position, he made bullish forecasts 29 times. Applying to industrial averages, 16 were profitable and 13 unprofitable.</a:t>
            </a:r>
          </a:p>
          <a:p>
            <a:r>
              <a:rPr lang="en-US" dirty="0"/>
              <a:t>Made bearish forecasts 23 times. 10 were profitable and 13 unprofitable.</a:t>
            </a:r>
          </a:p>
          <a:p>
            <a:r>
              <a:rPr lang="en-US" dirty="0"/>
              <a:t>Advised 38 times that funds be withdrawn from the stock market. 19 were profitable and 19 unprofitable.</a:t>
            </a:r>
          </a:p>
          <a:p>
            <a:r>
              <a:rPr lang="en-US" dirty="0"/>
              <a:t>In total, 45 of his changes of position were successful, 45 unsuccessful.</a:t>
            </a:r>
          </a:p>
          <a:p>
            <a:r>
              <a:rPr lang="en-US" dirty="0"/>
              <a:t>During the period from 1909 to 1914, when the industrial averages displayed a horizontal trend, his hypothetical fund shrank 7.8% per year below what it would have been if loaned at 5% interest.</a:t>
            </a:r>
          </a:p>
        </p:txBody>
      </p:sp>
    </p:spTree>
    <p:extLst>
      <p:ext uri="{BB962C8B-B14F-4D97-AF65-F5344CB8AC3E}">
        <p14:creationId xmlns:p14="http://schemas.microsoft.com/office/powerpoint/2010/main" val="382607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Forecasting The Stock Market – 24 Financial Publications</a:t>
            </a:r>
          </a:p>
        </p:txBody>
      </p:sp>
      <p:sp>
        <p:nvSpPr>
          <p:cNvPr id="14" name="Content Placeholder 2"/>
          <p:cNvSpPr>
            <a:spLocks noGrp="1"/>
          </p:cNvSpPr>
          <p:nvPr>
            <p:ph idx="1"/>
          </p:nvPr>
        </p:nvSpPr>
        <p:spPr>
          <a:xfrm>
            <a:off x="832900" y="2232693"/>
            <a:ext cx="10523151" cy="4368131"/>
          </a:xfrm>
        </p:spPr>
        <p:txBody>
          <a:bodyPr>
            <a:normAutofit lnSpcReduction="10000"/>
          </a:bodyPr>
          <a:lstStyle/>
          <a:p>
            <a:r>
              <a:rPr lang="en-US" dirty="0"/>
              <a:t>Selected during the period from January 1, 1928 to June 1, 1932, 24 publications (18 professional financial services, 4 financial weeklies, one bank letter, and one investment house letter). More than 3,300 forecasts were tabulated.</a:t>
            </a:r>
          </a:p>
          <a:p>
            <a:r>
              <a:rPr lang="en-US" dirty="0"/>
              <a:t>Asked 3 readers of competent intelligence to decide the proportion of their funds (100%, 87.5%, 75%, …, 12.5%, 0%) they would place in the market.</a:t>
            </a:r>
          </a:p>
          <a:p>
            <a:r>
              <a:rPr lang="en-US" dirty="0"/>
              <a:t>Assumed that there is no marginal commitments and short commitments.</a:t>
            </a:r>
          </a:p>
          <a:p>
            <a:r>
              <a:rPr lang="en-US" dirty="0"/>
              <a:t>The forecasts have been tested by the actual fluctuations of the stock market as reflected by the Standard Statistics company index of 90 representative stocks.</a:t>
            </a:r>
          </a:p>
          <a:p>
            <a:r>
              <a:rPr lang="en-US" dirty="0"/>
              <a:t>If a forecast is 100% bullish and the market rises 10%, the forecaster is scored as +10%. If the forecaster leaves the decision hanging in the balance, the score is +5%. If the forecast is 100% bearish, the score is 0.</a:t>
            </a:r>
          </a:p>
        </p:txBody>
      </p:sp>
    </p:spTree>
    <p:extLst>
      <p:ext uri="{BB962C8B-B14F-4D97-AF65-F5344CB8AC3E}">
        <p14:creationId xmlns:p14="http://schemas.microsoft.com/office/powerpoint/2010/main" val="2596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Results</a:t>
            </a:r>
          </a:p>
        </p:txBody>
      </p:sp>
      <p:sp>
        <p:nvSpPr>
          <p:cNvPr id="3" name="Content Placeholder 2"/>
          <p:cNvSpPr>
            <a:spLocks noGrp="1"/>
          </p:cNvSpPr>
          <p:nvPr>
            <p:ph sz="half" idx="1"/>
          </p:nvPr>
        </p:nvSpPr>
        <p:spPr>
          <a:xfrm>
            <a:off x="836205" y="2087852"/>
            <a:ext cx="4815840" cy="4208173"/>
          </a:xfrm>
        </p:spPr>
        <p:txBody>
          <a:bodyPr>
            <a:normAutofit/>
          </a:bodyPr>
          <a:lstStyle/>
          <a:p>
            <a:r>
              <a:rPr lang="en-US" altLang="zh-CN" dirty="0"/>
              <a:t>Only one-third of the list met with any success.</a:t>
            </a:r>
          </a:p>
          <a:p>
            <a:r>
              <a:rPr lang="en-US" dirty="0"/>
              <a:t>The average forecasting agency fell approximately 4% below a record representing the average of all performance achievable by chance.</a:t>
            </a:r>
          </a:p>
        </p:txBody>
      </p:sp>
      <p:pic>
        <p:nvPicPr>
          <p:cNvPr id="7" name="Content Placeholder 6">
            <a:extLst>
              <a:ext uri="{FF2B5EF4-FFF2-40B4-BE49-F238E27FC236}">
                <a16:creationId xmlns:a16="http://schemas.microsoft.com/office/drawing/2014/main" id="{6A55F206-7243-4A75-9AE4-E87D119B60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9486" y="2193925"/>
            <a:ext cx="4445416" cy="3987800"/>
          </a:xfrm>
        </p:spPr>
      </p:pic>
    </p:spTree>
    <p:extLst>
      <p:ext uri="{BB962C8B-B14F-4D97-AF65-F5344CB8AC3E}">
        <p14:creationId xmlns:p14="http://schemas.microsoft.com/office/powerpoint/2010/main" val="11962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Results (cont’d)</a:t>
            </a:r>
          </a:p>
        </p:txBody>
      </p:sp>
      <p:sp>
        <p:nvSpPr>
          <p:cNvPr id="3" name="Content Placeholder 2"/>
          <p:cNvSpPr>
            <a:spLocks noGrp="1"/>
          </p:cNvSpPr>
          <p:nvPr>
            <p:ph sz="half" idx="1"/>
          </p:nvPr>
        </p:nvSpPr>
        <p:spPr>
          <a:xfrm>
            <a:off x="936675" y="1973552"/>
            <a:ext cx="4815840" cy="4646323"/>
          </a:xfrm>
        </p:spPr>
        <p:txBody>
          <a:bodyPr>
            <a:normAutofit fontScale="92500" lnSpcReduction="10000"/>
          </a:bodyPr>
          <a:lstStyle/>
          <a:p>
            <a:r>
              <a:rPr lang="en-US" dirty="0"/>
              <a:t>During the 4.5 years, the number of weeks in which the stock market declined almost exactly equaled the number of weeks in which advances were recorded.</a:t>
            </a:r>
          </a:p>
          <a:p>
            <a:r>
              <a:rPr lang="en-US" dirty="0"/>
              <a:t>However, during this period, 2035 bullish, 804 bearish, and 479 doubtful forecasts were recorded.</a:t>
            </a:r>
          </a:p>
          <a:p>
            <a:r>
              <a:rPr lang="en-US" dirty="0"/>
              <a:t>In 1928, the only year the market showed a net gain, the excess of bullish over bearish forecasts was smaller than in any succeeding year.</a:t>
            </a:r>
          </a:p>
          <a:p>
            <a:r>
              <a:rPr lang="en-US" dirty="0"/>
              <a:t>In 1931, when the market declined 54%, there were sixteen bullish forecasts to every three bearish (only 4 to 3 in 1928).</a:t>
            </a:r>
          </a:p>
          <a:p>
            <a:endParaRPr lang="en-US" dirty="0"/>
          </a:p>
        </p:txBody>
      </p:sp>
      <p:pic>
        <p:nvPicPr>
          <p:cNvPr id="7" name="Content Placeholder 6">
            <a:extLst>
              <a:ext uri="{FF2B5EF4-FFF2-40B4-BE49-F238E27FC236}">
                <a16:creationId xmlns:a16="http://schemas.microsoft.com/office/drawing/2014/main" id="{6A55F206-7243-4A75-9AE4-E87D119B60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9486" y="2193925"/>
            <a:ext cx="4445416" cy="3987800"/>
          </a:xfrm>
        </p:spPr>
      </p:pic>
    </p:spTree>
    <p:extLst>
      <p:ext uri="{BB962C8B-B14F-4D97-AF65-F5344CB8AC3E}">
        <p14:creationId xmlns:p14="http://schemas.microsoft.com/office/powerpoint/2010/main" val="38191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a:t>
            </a:r>
          </a:p>
        </p:txBody>
      </p:sp>
      <p:sp>
        <p:nvSpPr>
          <p:cNvPr id="3" name="Content Placeholder 2"/>
          <p:cNvSpPr>
            <a:spLocks noGrp="1"/>
          </p:cNvSpPr>
          <p:nvPr>
            <p:ph sz="half" idx="1"/>
          </p:nvPr>
        </p:nvSpPr>
        <p:spPr>
          <a:xfrm>
            <a:off x="945451" y="2193925"/>
            <a:ext cx="4815840" cy="4646323"/>
          </a:xfrm>
        </p:spPr>
        <p:txBody>
          <a:bodyPr>
            <a:normAutofit/>
          </a:bodyPr>
          <a:lstStyle/>
          <a:p>
            <a:r>
              <a:rPr lang="en-US" dirty="0"/>
              <a:t>To determine whether the records of all these forecasters lay within the limits of pure chance, 24 records were compiled during same period, but random advices were applied to random intervals within these periods.</a:t>
            </a:r>
          </a:p>
        </p:txBody>
      </p:sp>
      <p:pic>
        <p:nvPicPr>
          <p:cNvPr id="8" name="Content Placeholder 7">
            <a:extLst>
              <a:ext uri="{FF2B5EF4-FFF2-40B4-BE49-F238E27FC236}">
                <a16:creationId xmlns:a16="http://schemas.microsoft.com/office/drawing/2014/main" id="{E0EF8843-5A81-48FC-85A4-8AF0D14D8F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0710" y="2193925"/>
            <a:ext cx="4462967" cy="3987800"/>
          </a:xfrm>
        </p:spPr>
      </p:pic>
    </p:spTree>
    <p:extLst>
      <p:ext uri="{BB962C8B-B14F-4D97-AF65-F5344CB8AC3E}">
        <p14:creationId xmlns:p14="http://schemas.microsoft.com/office/powerpoint/2010/main" val="26761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p:sp>
        <p:nvSpPr>
          <p:cNvPr id="3" name="Content Placeholder 2"/>
          <p:cNvSpPr>
            <a:spLocks noGrp="1"/>
          </p:cNvSpPr>
          <p:nvPr>
            <p:ph sz="half" idx="1"/>
          </p:nvPr>
        </p:nvSpPr>
        <p:spPr>
          <a:xfrm>
            <a:off x="936676" y="2706383"/>
            <a:ext cx="4815840" cy="4646323"/>
          </a:xfrm>
        </p:spPr>
        <p:txBody>
          <a:bodyPr>
            <a:normAutofit/>
          </a:bodyPr>
          <a:lstStyle/>
          <a:p>
            <a:r>
              <a:rPr lang="en-US" dirty="0"/>
              <a:t>The largest gains a forecasting agency made lay within the limit equaled by the best of 24 random cases.</a:t>
            </a:r>
          </a:p>
          <a:p>
            <a:r>
              <a:rPr lang="en-US" dirty="0"/>
              <a:t>However, the extremer losses of the forecasters tended to exceed the losses by the least successful of 24 random operations.</a:t>
            </a:r>
          </a:p>
        </p:txBody>
      </p:sp>
      <p:pic>
        <p:nvPicPr>
          <p:cNvPr id="7" name="Content Placeholder 6">
            <a:extLst>
              <a:ext uri="{FF2B5EF4-FFF2-40B4-BE49-F238E27FC236}">
                <a16:creationId xmlns:a16="http://schemas.microsoft.com/office/drawing/2014/main" id="{7A73B827-0C29-4A52-9DAE-5BB940E2C08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9486" y="2706383"/>
            <a:ext cx="4840237" cy="2824927"/>
          </a:xfrm>
        </p:spPr>
      </p:pic>
    </p:spTree>
    <p:extLst>
      <p:ext uri="{BB962C8B-B14F-4D97-AF65-F5344CB8AC3E}">
        <p14:creationId xmlns:p14="http://schemas.microsoft.com/office/powerpoint/2010/main" val="375116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p:sp>
        <p:nvSpPr>
          <p:cNvPr id="3" name="Content Placeholder 2"/>
          <p:cNvSpPr>
            <a:spLocks noGrp="1"/>
          </p:cNvSpPr>
          <p:nvPr>
            <p:ph sz="half" idx="1"/>
          </p:nvPr>
        </p:nvSpPr>
        <p:spPr>
          <a:xfrm>
            <a:off x="936675" y="1973552"/>
            <a:ext cx="4815840" cy="4646323"/>
          </a:xfrm>
        </p:spPr>
        <p:txBody>
          <a:bodyPr>
            <a:normAutofit fontScale="92500"/>
          </a:bodyPr>
          <a:lstStyle/>
          <a:p>
            <a:r>
              <a:rPr lang="en-US" dirty="0"/>
              <a:t>Record of Forecaster Number 1 was omitted in the statistical interpretation, as its record was available for only 2 years and it did not once change its advice.</a:t>
            </a:r>
          </a:p>
          <a:p>
            <a:r>
              <a:rPr lang="en-US" dirty="0"/>
              <a:t>Therefore, for the correlation test, Forecasters Number 2, 3, 22 and 24 were chosen to represent the best and the worst whose records covered the entire period under analysis.</a:t>
            </a:r>
          </a:p>
          <a:p>
            <a:r>
              <a:rPr lang="en-US" dirty="0"/>
              <a:t>The weekly forecasts of each of these four were correlated with the first differences of the logarithms of the stock market averages over 4.5 years.</a:t>
            </a:r>
          </a:p>
        </p:txBody>
      </p:sp>
      <p:pic>
        <p:nvPicPr>
          <p:cNvPr id="12" name="Content Placeholder 11">
            <a:extLst>
              <a:ext uri="{FF2B5EF4-FFF2-40B4-BE49-F238E27FC236}">
                <a16:creationId xmlns:a16="http://schemas.microsoft.com/office/drawing/2014/main" id="{12E2E585-705B-4AFF-A60F-A251206D53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0710" y="2193925"/>
            <a:ext cx="4462967" cy="3987800"/>
          </a:xfrm>
        </p:spPr>
      </p:pic>
    </p:spTree>
    <p:extLst>
      <p:ext uri="{BB962C8B-B14F-4D97-AF65-F5344CB8AC3E}">
        <p14:creationId xmlns:p14="http://schemas.microsoft.com/office/powerpoint/2010/main" val="33360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Introduction</a:t>
            </a:r>
          </a:p>
        </p:txBody>
      </p:sp>
      <p:sp>
        <p:nvSpPr>
          <p:cNvPr id="14" name="Content Placeholder 2"/>
          <p:cNvSpPr>
            <a:spLocks noGrp="1"/>
          </p:cNvSpPr>
          <p:nvPr>
            <p:ph idx="1"/>
          </p:nvPr>
        </p:nvSpPr>
        <p:spPr>
          <a:xfrm>
            <a:off x="853873" y="2190749"/>
            <a:ext cx="10481205" cy="3986213"/>
          </a:xfrm>
        </p:spPr>
        <p:txBody>
          <a:bodyPr/>
          <a:lstStyle/>
          <a:p>
            <a:r>
              <a:rPr lang="en-US" dirty="0"/>
              <a:t>This paper was read before a joint meeting of the Econometric Society and the American Statistical Association in Cincinnati, Ohio on December 31, 1932.</a:t>
            </a:r>
          </a:p>
          <a:p>
            <a:r>
              <a:rPr lang="en-US" dirty="0"/>
              <a:t>Analyzed the forecasting efforts of 45 professional agencies on specific stocks or the stock market itself.</a:t>
            </a:r>
          </a:p>
          <a:p>
            <a:r>
              <a:rPr lang="en-US" dirty="0"/>
              <a:t>Part I: Attempts of two groups, 16 financial services and 20 fire insurance companies, to predict which specific securities would prove most profitable.</a:t>
            </a:r>
          </a:p>
          <a:p>
            <a:r>
              <a:rPr lang="en-US" dirty="0"/>
              <a:t>Part II: Efforts of 25 publications to predict the future course of the stock market.</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936675" y="1973552"/>
                <a:ext cx="4815840" cy="4646323"/>
              </a:xfrm>
            </p:spPr>
            <p:txBody>
              <a:bodyPr>
                <a:normAutofit/>
              </a:bodyPr>
              <a:lstStyle/>
              <a:p>
                <a:r>
                  <a:rPr lang="en-US" dirty="0"/>
                  <a:t>Forecaster Number 2 had a correlation coefficient of .151; Forecaster Number 3 of .197; and Forecaster Number 22 and 24 of -.124 and -.132 respectively.</a:t>
                </a:r>
              </a:p>
              <a:p>
                <a:r>
                  <a:rPr lang="en-US" dirty="0"/>
                  <a:t>The probable error of the best correlation coefficient, with n = 230, was .043.</a:t>
                </a:r>
              </a:p>
              <a:p>
                <a:r>
                  <a:rPr lang="en-US" dirty="0"/>
                  <a:t>Using R. A. Fisher’s technique where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a:rPr lang="en-US" b="0" i="1" smtClean="0">
                            <a:latin typeface="Cambria Math" panose="02040503050406030204" pitchFamily="18" charset="0"/>
                          </a:rPr>
                          <m:t>𝑡𝑎𝑛</m:t>
                        </m:r>
                      </m:fName>
                      <m:e>
                        <m:sSup>
                          <m:sSupPr>
                            <m:ctrlPr>
                              <a:rPr lang="en-US" b="0"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−1</m:t>
                            </m:r>
                          </m:sup>
                        </m:sSup>
                        <m:r>
                          <a:rPr lang="en-US" b="0" i="1" smtClean="0">
                            <a:latin typeface="Cambria Math" panose="02040503050406030204" pitchFamily="18" charset="0"/>
                          </a:rPr>
                          <m:t>𝑟</m:t>
                        </m:r>
                      </m:e>
                    </m:func>
                  </m:oMath>
                </a14:m>
                <a:r>
                  <a:rPr lang="en-US" dirty="0"/>
                  <a:t>, we compared the highest r of .197 with r = .000 and n = 230. Then we compared r = -.132 with r = .197.</a:t>
                </a: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936675" y="1973552"/>
                <a:ext cx="4815840" cy="4646323"/>
              </a:xfrm>
              <a:blipFill>
                <a:blip r:embed="rId2"/>
                <a:stretch>
                  <a:fillRect l="-1392" t="-919" r="-2405"/>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0AD3523A-5CE5-4534-A35B-362BC69FCA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3429000"/>
            <a:ext cx="5423085" cy="1295717"/>
          </a:xfrm>
        </p:spPr>
      </p:pic>
    </p:spTree>
    <p:extLst>
      <p:ext uri="{BB962C8B-B14F-4D97-AF65-F5344CB8AC3E}">
        <p14:creationId xmlns:p14="http://schemas.microsoft.com/office/powerpoint/2010/main" val="30631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p:sp>
        <p:nvSpPr>
          <p:cNvPr id="3" name="Content Placeholder 2"/>
          <p:cNvSpPr>
            <a:spLocks noGrp="1"/>
          </p:cNvSpPr>
          <p:nvPr>
            <p:ph sz="half" idx="1"/>
          </p:nvPr>
        </p:nvSpPr>
        <p:spPr>
          <a:xfrm>
            <a:off x="870000" y="1981201"/>
            <a:ext cx="4815840" cy="4410456"/>
          </a:xfrm>
        </p:spPr>
        <p:txBody>
          <a:bodyPr>
            <a:normAutofit fontScale="92500"/>
          </a:bodyPr>
          <a:lstStyle/>
          <a:p>
            <a:r>
              <a:rPr lang="en-US" dirty="0"/>
              <a:t>Since .188 is approximately equal to .200, the presumption of skill is slight but it does exist as .188 is less than .200.</a:t>
            </a:r>
          </a:p>
          <a:p>
            <a:r>
              <a:rPr lang="en-US" dirty="0"/>
              <a:t>When we compared the best correlation coefficient r =.197 with the  worst r of -.132, it seems that there is a real difference between the two samples. If another sample were taken from each of these two forecasters, we should expect to find a similar difference between them in favor of the first forecaster within the limits of the probable error.</a:t>
            </a:r>
          </a:p>
          <a:p>
            <a:endParaRPr lang="en-US" dirty="0"/>
          </a:p>
        </p:txBody>
      </p:sp>
      <p:pic>
        <p:nvPicPr>
          <p:cNvPr id="8" name="Content Placeholder 7">
            <a:extLst>
              <a:ext uri="{FF2B5EF4-FFF2-40B4-BE49-F238E27FC236}">
                <a16:creationId xmlns:a16="http://schemas.microsoft.com/office/drawing/2014/main" id="{0AD3523A-5CE5-4534-A35B-362BC69FCAD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3429000"/>
            <a:ext cx="5423085" cy="1295717"/>
          </a:xfrm>
        </p:spPr>
      </p:pic>
    </p:spTree>
    <p:extLst>
      <p:ext uri="{BB962C8B-B14F-4D97-AF65-F5344CB8AC3E}">
        <p14:creationId xmlns:p14="http://schemas.microsoft.com/office/powerpoint/2010/main" val="16530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a:xfrm>
                <a:off x="833526" y="1987059"/>
                <a:ext cx="10521900" cy="4233148"/>
              </a:xfrm>
            </p:spPr>
            <p:txBody>
              <a:bodyPr>
                <a:normAutofit lnSpcReduction="10000"/>
              </a:bodyPr>
              <a:lstStyle/>
              <a:p>
                <a:r>
                  <a:rPr lang="en-US" dirty="0"/>
                  <a:t>We then computed correlation coefficients and probable errors for the data arrived at by taking as our items the periods during which each forecast was in force.</a:t>
                </a:r>
              </a:p>
              <a:p>
                <a:r>
                  <a:rPr lang="en-US" dirty="0"/>
                  <a:t>Therefore, we had 30 items for Forecaster Number 2,which equaled the number of changes he made in his forecasts, instead of 230 items which is the number of weeks for which his record was tabulated.</a:t>
                </a:r>
              </a:p>
              <a:p>
                <a:r>
                  <a:rPr lang="en-US" dirty="0"/>
                  <a:t>On this basis, Forecaster Number 2 and 3 had correlation coefficients of .479 and .245; Forecaster Number 22 and 24 had correlation coefficients of -.513 and -.206 respectively.</a:t>
                </a:r>
              </a:p>
              <a:p>
                <a:r>
                  <a:rPr lang="en-US" dirty="0"/>
                  <a:t>The probable error of the best correlation coefficient, with n = 30, was .095. Thus r = .479 was about five times the probable error.</a:t>
                </a:r>
              </a:p>
              <a:p>
                <a:r>
                  <a:rPr lang="en-US" dirty="0"/>
                  <a:t>The best random forecast had </a:t>
                </a:r>
                <a14:m>
                  <m:oMath xmlns:m="http://schemas.openxmlformats.org/officeDocument/2006/math">
                    <m:r>
                      <a:rPr lang="en-US" i="1" dirty="0" smtClean="0">
                        <a:latin typeface="Cambria Math" panose="02040503050406030204" pitchFamily="18" charset="0"/>
                      </a:rPr>
                      <m:t>𝑟</m:t>
                    </m:r>
                    <m:r>
                      <a:rPr lang="en-US" i="1" dirty="0" smtClean="0">
                        <a:latin typeface="Cambria Math" panose="02040503050406030204" pitchFamily="18" charset="0"/>
                      </a:rPr>
                      <m:t>=.356±.1</m:t>
                    </m:r>
                    <m:r>
                      <a:rPr lang="en-US" b="0" i="1" dirty="0" smtClean="0">
                        <a:latin typeface="Cambria Math" panose="02040503050406030204" pitchFamily="18" charset="0"/>
                        <a:ea typeface="Cambria Math" panose="02040503050406030204" pitchFamily="18" charset="0"/>
                      </a:rPr>
                      <m:t>02</m:t>
                    </m:r>
                  </m:oMath>
                </a14:m>
                <a:r>
                  <a:rPr lang="en-US" dirty="0"/>
                  <a:t>, when its changes of positions were taken as the items of the series. When n = 230 was used, </a:t>
                </a:r>
                <a14:m>
                  <m:oMath xmlns:m="http://schemas.openxmlformats.org/officeDocument/2006/math">
                    <m:r>
                      <a:rPr lang="en-US" i="1" dirty="0" smtClean="0">
                        <a:latin typeface="Cambria Math" panose="02040503050406030204" pitchFamily="18" charset="0"/>
                      </a:rPr>
                      <m:t>𝑟</m:t>
                    </m:r>
                    <m:r>
                      <a:rPr lang="en-US" i="1" dirty="0">
                        <a:latin typeface="Cambria Math" panose="02040503050406030204" pitchFamily="18" charset="0"/>
                      </a:rPr>
                      <m:t>=.</m:t>
                    </m:r>
                    <m:r>
                      <a:rPr lang="en-US" b="0" i="1" dirty="0" smtClean="0">
                        <a:latin typeface="Cambria Math" panose="02040503050406030204" pitchFamily="18" charset="0"/>
                      </a:rPr>
                      <m:t>125</m:t>
                    </m:r>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044</m:t>
                    </m:r>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xfrm>
                <a:off x="833526" y="1987059"/>
                <a:ext cx="10521900" cy="4233148"/>
              </a:xfrm>
              <a:blipFill>
                <a:blip r:embed="rId2"/>
                <a:stretch>
                  <a:fillRect l="-637" t="-1873" r="-1275" b="-1585"/>
                </a:stretch>
              </a:blipFill>
            </p:spPr>
            <p:txBody>
              <a:bodyPr/>
              <a:lstStyle/>
              <a:p>
                <a:r>
                  <a:rPr lang="en-US">
                    <a:noFill/>
                  </a:rPr>
                  <a:t> </a:t>
                </a:r>
              </a:p>
            </p:txBody>
          </p:sp>
        </mc:Fallback>
      </mc:AlternateContent>
    </p:spTree>
    <p:extLst>
      <p:ext uri="{BB962C8B-B14F-4D97-AF65-F5344CB8AC3E}">
        <p14:creationId xmlns:p14="http://schemas.microsoft.com/office/powerpoint/2010/main" val="77165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p:sp>
        <p:nvSpPr>
          <p:cNvPr id="3" name="Content Placeholder 2"/>
          <p:cNvSpPr>
            <a:spLocks noGrp="1"/>
          </p:cNvSpPr>
          <p:nvPr>
            <p:ph sz="half" idx="1"/>
          </p:nvPr>
        </p:nvSpPr>
        <p:spPr>
          <a:xfrm>
            <a:off x="833526" y="2158509"/>
            <a:ext cx="10521900" cy="4233148"/>
          </a:xfrm>
        </p:spPr>
        <p:txBody>
          <a:bodyPr>
            <a:normAutofit/>
          </a:bodyPr>
          <a:lstStyle/>
          <a:p>
            <a:r>
              <a:rPr lang="en-US" dirty="0"/>
              <a:t>Deductions as to the significance of the relationships of the various correlation coefficients to the probable errors are still inconclusive.</a:t>
            </a:r>
          </a:p>
          <a:p>
            <a:pPr lvl="1"/>
            <a:r>
              <a:rPr lang="en-US" dirty="0"/>
              <a:t>Inability to identify the true number of independent cases in each series.</a:t>
            </a:r>
          </a:p>
          <a:p>
            <a:pPr lvl="1"/>
            <a:r>
              <a:rPr lang="en-US" dirty="0"/>
              <a:t>Not enough computations of correlation coefficients for us to determine the character of their distribution. </a:t>
            </a:r>
          </a:p>
          <a:p>
            <a:endParaRPr lang="en-US" dirty="0"/>
          </a:p>
        </p:txBody>
      </p:sp>
    </p:spTree>
    <p:extLst>
      <p:ext uri="{BB962C8B-B14F-4D97-AF65-F5344CB8AC3E}">
        <p14:creationId xmlns:p14="http://schemas.microsoft.com/office/powerpoint/2010/main" val="6199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p:sp>
        <p:nvSpPr>
          <p:cNvPr id="3" name="Content Placeholder 2"/>
          <p:cNvSpPr>
            <a:spLocks noGrp="1"/>
          </p:cNvSpPr>
          <p:nvPr>
            <p:ph sz="half" idx="1"/>
          </p:nvPr>
        </p:nvSpPr>
        <p:spPr>
          <a:xfrm>
            <a:off x="870000" y="2012362"/>
            <a:ext cx="4815840" cy="4410456"/>
          </a:xfrm>
        </p:spPr>
        <p:txBody>
          <a:bodyPr>
            <a:normAutofit lnSpcReduction="10000"/>
          </a:bodyPr>
          <a:lstStyle/>
          <a:p>
            <a:r>
              <a:rPr lang="en-US" dirty="0"/>
              <a:t>We then measured the spread of the performances of the individual forecasters by means of frequency distributions of the percentage weekly gains and losses of each of six forecasters divided by the average result of all possible forecasts.</a:t>
            </a:r>
          </a:p>
          <a:p>
            <a:r>
              <a:rPr lang="en-US" dirty="0"/>
              <a:t>The six chosen were two of the best actual records, two of the worst actual records, and the best and the worst random records.</a:t>
            </a:r>
          </a:p>
          <a:p>
            <a:r>
              <a:rPr lang="en-US" dirty="0"/>
              <a:t>These frequencies were plotted and appeared to be reasonably normal.</a:t>
            </a:r>
          </a:p>
        </p:txBody>
      </p:sp>
      <p:pic>
        <p:nvPicPr>
          <p:cNvPr id="7" name="Content Placeholder 6">
            <a:extLst>
              <a:ext uri="{FF2B5EF4-FFF2-40B4-BE49-F238E27FC236}">
                <a16:creationId xmlns:a16="http://schemas.microsoft.com/office/drawing/2014/main" id="{0A3EEB8F-3B7E-43BF-8B81-49677B102C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6162" y="2012362"/>
            <a:ext cx="4057650" cy="4348134"/>
          </a:xfrm>
        </p:spPr>
      </p:pic>
    </p:spTree>
    <p:extLst>
      <p:ext uri="{BB962C8B-B14F-4D97-AF65-F5344CB8AC3E}">
        <p14:creationId xmlns:p14="http://schemas.microsoft.com/office/powerpoint/2010/main" val="111770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p:sp>
        <p:nvSpPr>
          <p:cNvPr id="3" name="Content Placeholder 2"/>
          <p:cNvSpPr>
            <a:spLocks noGrp="1"/>
          </p:cNvSpPr>
          <p:nvPr>
            <p:ph sz="half" idx="1"/>
          </p:nvPr>
        </p:nvSpPr>
        <p:spPr>
          <a:xfrm>
            <a:off x="870000" y="2012362"/>
            <a:ext cx="4815840" cy="4410456"/>
          </a:xfrm>
        </p:spPr>
        <p:txBody>
          <a:bodyPr>
            <a:normAutofit fontScale="92500" lnSpcReduction="20000"/>
          </a:bodyPr>
          <a:lstStyle/>
          <a:p>
            <a:r>
              <a:rPr lang="en-US" dirty="0"/>
              <a:t>Averages of each of the percentage frequency distributions were computed and compared with a theoretical average of 100, which was the average of all random frequency distributions.</a:t>
            </a:r>
          </a:p>
          <a:p>
            <a:r>
              <a:rPr lang="en-US" dirty="0"/>
              <a:t>The probable error was .086.</a:t>
            </a:r>
          </a:p>
          <a:p>
            <a:r>
              <a:rPr lang="en-US" dirty="0"/>
              <a:t>Forecasters Number 2 and 3 showed averages of 100.098 and 100.103, each deviating from the theoretical average by less than twice the probable error.</a:t>
            </a:r>
          </a:p>
          <a:p>
            <a:r>
              <a:rPr lang="en-US" dirty="0"/>
              <a:t> Forecasters Number 22 and 24 showed averages of 99.674 and 99.711, less than the theoretical average by more than three times the probable error.</a:t>
            </a:r>
          </a:p>
        </p:txBody>
      </p:sp>
      <p:pic>
        <p:nvPicPr>
          <p:cNvPr id="7" name="Content Placeholder 6">
            <a:extLst>
              <a:ext uri="{FF2B5EF4-FFF2-40B4-BE49-F238E27FC236}">
                <a16:creationId xmlns:a16="http://schemas.microsoft.com/office/drawing/2014/main" id="{0A3EEB8F-3B7E-43BF-8B81-49677B102C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6162" y="2012362"/>
            <a:ext cx="4057650" cy="4348134"/>
          </a:xfrm>
        </p:spPr>
      </p:pic>
    </p:spTree>
    <p:extLst>
      <p:ext uri="{BB962C8B-B14F-4D97-AF65-F5344CB8AC3E}">
        <p14:creationId xmlns:p14="http://schemas.microsoft.com/office/powerpoint/2010/main" val="144680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Financial Publications – Statistical Interpretations (cont’d)</a:t>
            </a:r>
          </a:p>
        </p:txBody>
      </p:sp>
      <p:sp>
        <p:nvSpPr>
          <p:cNvPr id="3" name="Content Placeholder 2"/>
          <p:cNvSpPr>
            <a:spLocks noGrp="1"/>
          </p:cNvSpPr>
          <p:nvPr>
            <p:ph sz="half" idx="1"/>
          </p:nvPr>
        </p:nvSpPr>
        <p:spPr>
          <a:xfrm>
            <a:off x="870000" y="2012362"/>
            <a:ext cx="4815840" cy="4410456"/>
          </a:xfrm>
        </p:spPr>
        <p:txBody>
          <a:bodyPr>
            <a:normAutofit/>
          </a:bodyPr>
          <a:lstStyle/>
          <a:p>
            <a:r>
              <a:rPr lang="en-US" dirty="0"/>
              <a:t>When a similar frequency distribution is made for the best purely random forecaster, the average is 100.213, which is greater than that of Forecasters 2 and 3. The deviation from the theoretical average lies within three times the probable error.</a:t>
            </a:r>
          </a:p>
        </p:txBody>
      </p:sp>
      <p:pic>
        <p:nvPicPr>
          <p:cNvPr id="7" name="Content Placeholder 6">
            <a:extLst>
              <a:ext uri="{FF2B5EF4-FFF2-40B4-BE49-F238E27FC236}">
                <a16:creationId xmlns:a16="http://schemas.microsoft.com/office/drawing/2014/main" id="{0A3EEB8F-3B7E-43BF-8B81-49677B102C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06162" y="2012362"/>
            <a:ext cx="4057650" cy="4348134"/>
          </a:xfrm>
        </p:spPr>
      </p:pic>
    </p:spTree>
    <p:extLst>
      <p:ext uri="{BB962C8B-B14F-4D97-AF65-F5344CB8AC3E}">
        <p14:creationId xmlns:p14="http://schemas.microsoft.com/office/powerpoint/2010/main" val="401852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Individual Stock Forecasts</a:t>
            </a:r>
          </a:p>
        </p:txBody>
      </p:sp>
      <p:sp>
        <p:nvSpPr>
          <p:cNvPr id="3" name="Content Placeholder 2"/>
          <p:cNvSpPr>
            <a:spLocks noGrp="1"/>
          </p:cNvSpPr>
          <p:nvPr>
            <p:ph sz="half" idx="1"/>
          </p:nvPr>
        </p:nvSpPr>
        <p:spPr>
          <a:xfrm>
            <a:off x="833526" y="2034684"/>
            <a:ext cx="10521900" cy="4233148"/>
          </a:xfrm>
        </p:spPr>
        <p:txBody>
          <a:bodyPr>
            <a:normAutofit/>
          </a:bodyPr>
          <a:lstStyle/>
          <a:p>
            <a:r>
              <a:rPr lang="en-US" dirty="0"/>
              <a:t>16 financial services, who made 7,500 recommendations of individual common stocks for investment during the period from 1928 to 1932, compiled an average record that was worse than that of average common stock by 1.43% per year. Statistical tests of the best individual records were more probably results of chance other than skill.</a:t>
            </a:r>
          </a:p>
          <a:p>
            <a:r>
              <a:rPr lang="en-US" dirty="0"/>
              <a:t>25 fire insurance companies, who made a similar selection of securities during the years 1928 to 1931, achieved an average of 1.20% per year worse than that of the general run of stocks. The best of these records failed to exhibit the existence of any skill in investment.</a:t>
            </a:r>
          </a:p>
        </p:txBody>
      </p:sp>
    </p:spTree>
    <p:extLst>
      <p:ext uri="{BB962C8B-B14F-4D97-AF65-F5344CB8AC3E}">
        <p14:creationId xmlns:p14="http://schemas.microsoft.com/office/powerpoint/2010/main" val="100613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Stock Market Forecasts</a:t>
            </a:r>
          </a:p>
        </p:txBody>
      </p:sp>
      <p:sp>
        <p:nvSpPr>
          <p:cNvPr id="3" name="Content Placeholder 2"/>
          <p:cNvSpPr>
            <a:spLocks noGrp="1"/>
          </p:cNvSpPr>
          <p:nvPr>
            <p:ph sz="half" idx="1"/>
          </p:nvPr>
        </p:nvSpPr>
        <p:spPr>
          <a:xfrm>
            <a:off x="833526" y="2034684"/>
            <a:ext cx="10521900" cy="4233148"/>
          </a:xfrm>
        </p:spPr>
        <p:txBody>
          <a:bodyPr>
            <a:normAutofit/>
          </a:bodyPr>
          <a:lstStyle/>
          <a:p>
            <a:r>
              <a:rPr lang="en-US" dirty="0"/>
              <a:t>William Peter Hamilton, who forecasted the stock market based on Dow Theory from 1904 to 1929, achieved a result better than a ordinarily normal investment return, but poorer than the result of a continuous outright investment in representative common stocks for this period. On 90 occasions he announced changes in the outlook for the market, 45 of the predictions were successful and 45 were not.</a:t>
            </a:r>
          </a:p>
          <a:p>
            <a:r>
              <a:rPr lang="en-US" dirty="0"/>
              <a:t>24 financial publications forecasted the stock market during the 4.5 years from 1928 to 1932, failed as a group by 4% per year to achieve result as good as the average of all purely random performances. Various statistical tests of these 24 forecasters indicates that the most successful records are little better than the result from pure chance. However, the least successful records are worse than the result from pure chance.</a:t>
            </a:r>
          </a:p>
          <a:p>
            <a:endParaRPr lang="en-US" dirty="0"/>
          </a:p>
        </p:txBody>
      </p:sp>
    </p:spTree>
    <p:extLst>
      <p:ext uri="{BB962C8B-B14F-4D97-AF65-F5344CB8AC3E}">
        <p14:creationId xmlns:p14="http://schemas.microsoft.com/office/powerpoint/2010/main" val="121680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466343"/>
            <a:ext cx="9628632" cy="1362113"/>
          </a:xfrm>
        </p:spPr>
        <p:txBody>
          <a:bodyPr/>
          <a:lstStyle/>
          <a:p>
            <a:r>
              <a:rPr lang="en-US" dirty="0"/>
              <a:t>My Thoughts</a:t>
            </a:r>
          </a:p>
        </p:txBody>
      </p:sp>
      <p:sp>
        <p:nvSpPr>
          <p:cNvPr id="3" name="Content Placeholder 2"/>
          <p:cNvSpPr>
            <a:spLocks noGrp="1"/>
          </p:cNvSpPr>
          <p:nvPr>
            <p:ph sz="half" idx="1"/>
          </p:nvPr>
        </p:nvSpPr>
        <p:spPr>
          <a:xfrm>
            <a:off x="833526" y="2034684"/>
            <a:ext cx="10521900" cy="4233148"/>
          </a:xfrm>
        </p:spPr>
        <p:txBody>
          <a:bodyPr>
            <a:normAutofit/>
          </a:bodyPr>
          <a:lstStyle/>
          <a:p>
            <a:r>
              <a:rPr lang="en-US" dirty="0"/>
              <a:t>Provided some insights into the market efficiency theory.</a:t>
            </a:r>
          </a:p>
          <a:p>
            <a:r>
              <a:rPr lang="en-US" dirty="0"/>
              <a:t>However, the author did not </a:t>
            </a:r>
            <a:r>
              <a:rPr lang="en-US"/>
              <a:t>provide any explanation </a:t>
            </a:r>
            <a:r>
              <a:rPr lang="en-US" dirty="0"/>
              <a:t>for those results.</a:t>
            </a:r>
          </a:p>
          <a:p>
            <a:r>
              <a:rPr lang="en-US" dirty="0"/>
              <a:t>Some of the assumptions in the methods are debatable.</a:t>
            </a:r>
          </a:p>
          <a:p>
            <a:endParaRPr lang="en-US" dirty="0"/>
          </a:p>
        </p:txBody>
      </p:sp>
    </p:spTree>
    <p:extLst>
      <p:ext uri="{BB962C8B-B14F-4D97-AF65-F5344CB8AC3E}">
        <p14:creationId xmlns:p14="http://schemas.microsoft.com/office/powerpoint/2010/main" val="20285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Forecasting Individual Stock Prices – Group I</a:t>
            </a:r>
          </a:p>
        </p:txBody>
      </p:sp>
      <p:sp>
        <p:nvSpPr>
          <p:cNvPr id="14" name="Content Placeholder 2"/>
          <p:cNvSpPr>
            <a:spLocks noGrp="1"/>
          </p:cNvSpPr>
          <p:nvPr>
            <p:ph idx="1"/>
          </p:nvPr>
        </p:nvSpPr>
        <p:spPr>
          <a:xfrm>
            <a:off x="832900" y="2232694"/>
            <a:ext cx="10523151" cy="3986213"/>
          </a:xfrm>
        </p:spPr>
        <p:txBody>
          <a:bodyPr/>
          <a:lstStyle/>
          <a:p>
            <a:r>
              <a:rPr lang="en-US" dirty="0"/>
              <a:t>Analyzed on records over 4.5 years ending July, 1932, of 16 leading financial services with regularly updated lists of common stocks to their subscribers for investment.</a:t>
            </a:r>
          </a:p>
          <a:p>
            <a:r>
              <a:rPr lang="en-US" dirty="0"/>
              <a:t>The analysis includes 7,500 separate recommendations.</a:t>
            </a:r>
          </a:p>
          <a:p>
            <a:r>
              <a:rPr lang="en-US" dirty="0"/>
              <a:t>Methodology: Record each week the name and price of each stock recommended for purchase or sale by each service. Tabulate the advice to sell or cover the commitment previously advised.</a:t>
            </a:r>
          </a:p>
          <a:p>
            <a:r>
              <a:rPr lang="en-US" dirty="0"/>
              <a:t>Assumptions: Reiterated advice was not considered.</a:t>
            </a:r>
          </a:p>
        </p:txBody>
      </p:sp>
    </p:spTree>
    <p:extLst>
      <p:ext uri="{BB962C8B-B14F-4D97-AF65-F5344CB8AC3E}">
        <p14:creationId xmlns:p14="http://schemas.microsoft.com/office/powerpoint/2010/main" val="293008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Any Questions?</a:t>
            </a:r>
          </a:p>
        </p:txBody>
      </p:sp>
      <p:sp>
        <p:nvSpPr>
          <p:cNvPr id="14"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Thank You!</a:t>
            </a:r>
          </a:p>
        </p:txBody>
      </p:sp>
      <p:sp>
        <p:nvSpPr>
          <p:cNvPr id="14"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64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Group I - Methodologies</a:t>
            </a:r>
          </a:p>
        </p:txBody>
      </p:sp>
      <p:sp>
        <p:nvSpPr>
          <p:cNvPr id="14" name="Content Placeholder 2"/>
          <p:cNvSpPr>
            <a:spLocks noGrp="1"/>
          </p:cNvSpPr>
          <p:nvPr>
            <p:ph idx="1"/>
          </p:nvPr>
        </p:nvSpPr>
        <p:spPr>
          <a:xfrm>
            <a:off x="510700" y="2096150"/>
            <a:ext cx="11167551" cy="4295507"/>
          </a:xfrm>
        </p:spPr>
        <p:txBody>
          <a:bodyPr>
            <a:normAutofit fontScale="92500"/>
          </a:bodyPr>
          <a:lstStyle/>
          <a:p>
            <a:r>
              <a:rPr lang="en-US" dirty="0"/>
              <a:t>Record each week the name and price of each stock recommended for purchase or sale by each service.</a:t>
            </a:r>
          </a:p>
          <a:p>
            <a:r>
              <a:rPr lang="en-US" dirty="0"/>
              <a:t>Tabulate the advice to sell or cover the commitment previously advised without iterated advise.</a:t>
            </a:r>
          </a:p>
          <a:p>
            <a:r>
              <a:rPr lang="en-US" dirty="0"/>
              <a:t>Record percentage gain or loss on each transaction and the gain or loss of the stock market for the identical period in a parallel column every six months.</a:t>
            </a:r>
          </a:p>
          <a:p>
            <a:r>
              <a:rPr lang="en-US" dirty="0"/>
              <a:t>Proper corrections were made to offset the effect of changes in capital structure resulting from the issue of rights, stock dividends, etc.</a:t>
            </a:r>
          </a:p>
          <a:p>
            <a:r>
              <a:rPr lang="en-US" dirty="0"/>
              <a:t>Automatically drop a stock from the list six months after it had been last recommended, when specific advice to sell was not given.</a:t>
            </a:r>
          </a:p>
          <a:p>
            <a:r>
              <a:rPr lang="en-US" dirty="0"/>
              <a:t>A redistribution of funds in equal amounts among all stocks recommended has been assumed for each service at the beginning of every six months’ period analyzed.</a:t>
            </a:r>
          </a:p>
          <a:p>
            <a:endParaRPr lang="en-US" dirty="0"/>
          </a:p>
          <a:p>
            <a:endParaRPr lang="en-US" dirty="0"/>
          </a:p>
          <a:p>
            <a:endParaRPr lang="en-US" dirty="0"/>
          </a:p>
        </p:txBody>
      </p:sp>
    </p:spTree>
    <p:extLst>
      <p:ext uri="{BB962C8B-B14F-4D97-AF65-F5344CB8AC3E}">
        <p14:creationId xmlns:p14="http://schemas.microsoft.com/office/powerpoint/2010/main" val="92678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I - Results</a:t>
            </a:r>
          </a:p>
        </p:txBody>
      </p:sp>
      <p:sp>
        <p:nvSpPr>
          <p:cNvPr id="3" name="Content Placeholder 2"/>
          <p:cNvSpPr>
            <a:spLocks noGrp="1"/>
          </p:cNvSpPr>
          <p:nvPr>
            <p:ph sz="half" idx="1"/>
          </p:nvPr>
        </p:nvSpPr>
        <p:spPr>
          <a:xfrm>
            <a:off x="836205" y="2087852"/>
            <a:ext cx="4815840" cy="1941223"/>
          </a:xfrm>
        </p:spPr>
        <p:txBody>
          <a:bodyPr>
            <a:normAutofit/>
          </a:bodyPr>
          <a:lstStyle/>
          <a:p>
            <a:r>
              <a:rPr lang="en-US" dirty="0"/>
              <a:t>Only 6 of the 16 services achieved any success.</a:t>
            </a:r>
          </a:p>
          <a:p>
            <a:r>
              <a:rPr lang="en-US" dirty="0"/>
              <a:t>The average effective annual rate of all the services is -1.43%.</a:t>
            </a:r>
          </a:p>
        </p:txBody>
      </p:sp>
      <p:pic>
        <p:nvPicPr>
          <p:cNvPr id="7" name="Content Placeholder 6">
            <a:extLst>
              <a:ext uri="{FF2B5EF4-FFF2-40B4-BE49-F238E27FC236}">
                <a16:creationId xmlns:a16="http://schemas.microsoft.com/office/drawing/2014/main" id="{72DE46F3-5719-40C5-A537-DA5E97BD31C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39957" y="2087852"/>
            <a:ext cx="4643974" cy="3129094"/>
          </a:xfrm>
        </p:spPr>
      </p:pic>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Group I – Probability Tests</a:t>
            </a:r>
          </a:p>
        </p:txBody>
      </p:sp>
      <mc:AlternateContent xmlns:mc="http://schemas.openxmlformats.org/markup-compatibility/2006">
        <mc:Choice xmlns:a14="http://schemas.microsoft.com/office/drawing/2010/main" Requires="a14">
          <p:sp>
            <p:nvSpPr>
              <p:cNvPr id="14" name="Content Placeholder 2"/>
              <p:cNvSpPr>
                <a:spLocks noGrp="1"/>
              </p:cNvSpPr>
              <p:nvPr>
                <p:ph idx="1"/>
              </p:nvPr>
            </p:nvSpPr>
            <p:spPr>
              <a:xfrm>
                <a:off x="363363" y="2096150"/>
                <a:ext cx="11462225" cy="4295507"/>
              </a:xfrm>
            </p:spPr>
            <p:txBody>
              <a:bodyPr>
                <a:normAutofit/>
              </a:bodyPr>
              <a:lstStyle/>
              <a:p>
                <a:r>
                  <a:rPr lang="en-US" dirty="0"/>
                  <a:t>To determine whether the service having the best record achieved its result through skill or chance, the author resorted to the theories of compound and inverse probability.</a:t>
                </a:r>
              </a:p>
              <a:p>
                <a:r>
                  <a:rPr lang="en-US" dirty="0"/>
                  <a:t>Conclusion is consistent in two different way.</a:t>
                </a:r>
              </a:p>
              <a:p>
                <a:r>
                  <a:rPr lang="en-US" dirty="0"/>
                  <a:t>Firstly, Service Number 1, for the 9 six months’ periods from January 1, 1928 to July 1, 1932, was successful 7 times and unsuccessful 2 times. The average of “chances in 1000 to do worse” for the 7 periods in which it was successful and the 2 periods in which it was not were found to be 842 and 66 respectively.</a:t>
                </a:r>
              </a:p>
              <a:p>
                <a:r>
                  <a:rPr lang="en-US" dirty="0"/>
                  <a:t>By the theory of direct probabilities, the probability of a single service being right at least 7 times in 9 is equal to the sum of the first 3 terms of the binomial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i="1">
                            <a:latin typeface="Cambria Math" panose="02040503050406030204" pitchFamily="18" charset="0"/>
                          </a:rPr>
                          <m:t>)</m:t>
                        </m:r>
                      </m:e>
                      <m:sup>
                        <m:r>
                          <a:rPr lang="en-US" i="1">
                            <a:latin typeface="Cambria Math" panose="02040503050406030204" pitchFamily="18" charset="0"/>
                          </a:rPr>
                          <m:t>9</m:t>
                        </m:r>
                      </m:sup>
                    </m:sSup>
                  </m:oMath>
                </a14:m>
                <a:r>
                  <a:rPr lang="en-US" dirty="0"/>
                  <a:t>.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sup>
                        <m:r>
                          <a:rPr lang="en-US" i="1">
                            <a:latin typeface="Cambria Math" panose="02040503050406030204" pitchFamily="18" charset="0"/>
                          </a:rPr>
                          <m:t>9</m:t>
                        </m:r>
                      </m:sup>
                    </m:sSup>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9</m:t>
                            </m:r>
                          </m:num>
                          <m:den>
                            <m:r>
                              <a:rPr lang="en-US" i="1">
                                <a:latin typeface="Cambria Math" panose="02040503050406030204" pitchFamily="18" charset="0"/>
                              </a:rPr>
                              <m:t>2</m:t>
                            </m:r>
                          </m:den>
                        </m:f>
                      </m:e>
                      <m:sup>
                        <m:r>
                          <a:rPr lang="en-US" i="1">
                            <a:latin typeface="Cambria Math" panose="02040503050406030204" pitchFamily="18" charset="0"/>
                          </a:rPr>
                          <m:t>9</m:t>
                        </m:r>
                      </m:sup>
                    </m:sSup>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a:rPr lang="en-US" i="1">
                                <a:latin typeface="Cambria Math" panose="02040503050406030204" pitchFamily="18" charset="0"/>
                              </a:rPr>
                              <m:t>36</m:t>
                            </m:r>
                          </m:num>
                          <m:den>
                            <m:r>
                              <a:rPr lang="en-US" i="1">
                                <a:latin typeface="Cambria Math" panose="02040503050406030204" pitchFamily="18" charset="0"/>
                              </a:rPr>
                              <m:t>2</m:t>
                            </m:r>
                          </m:den>
                        </m:f>
                      </m:e>
                      <m:sup>
                        <m:r>
                          <a:rPr lang="en-US" i="1">
                            <a:latin typeface="Cambria Math" panose="02040503050406030204" pitchFamily="18" charset="0"/>
                          </a:rPr>
                          <m:t>9</m:t>
                        </m:r>
                      </m:sup>
                    </m:sSup>
                    <m:r>
                      <a:rPr lang="en-US" i="1">
                        <a:latin typeface="Cambria Math" panose="02040503050406030204" pitchFamily="18" charset="0"/>
                      </a:rPr>
                      <m:t>=.090</m:t>
                    </m:r>
                  </m:oMath>
                </a14:m>
                <a:endParaRPr lang="en-US" dirty="0"/>
              </a:p>
              <a:p>
                <a:endParaRPr lang="en-US" dirty="0"/>
              </a:p>
            </p:txBody>
          </p:sp>
        </mc:Choice>
        <mc:Fallback>
          <p:sp>
            <p:nvSpPr>
              <p:cNvPr id="14" name="Content Placeholder 2"/>
              <p:cNvSpPr>
                <a:spLocks noGrp="1" noRot="1" noChangeAspect="1" noMove="1" noResize="1" noEditPoints="1" noAdjustHandles="1" noChangeArrowheads="1" noChangeShapeType="1" noTextEdit="1"/>
              </p:cNvSpPr>
              <p:nvPr>
                <p:ph idx="1"/>
              </p:nvPr>
            </p:nvSpPr>
            <p:spPr>
              <a:xfrm>
                <a:off x="363363" y="2096150"/>
                <a:ext cx="11462225" cy="4295507"/>
              </a:xfrm>
              <a:blipFill>
                <a:blip r:embed="rId2"/>
                <a:stretch>
                  <a:fillRect l="-585" t="-993" r="-479"/>
                </a:stretch>
              </a:blipFill>
            </p:spPr>
            <p:txBody>
              <a:bodyPr/>
              <a:lstStyle/>
              <a:p>
                <a:r>
                  <a:rPr lang="en-US">
                    <a:noFill/>
                  </a:rPr>
                  <a:t> </a:t>
                </a:r>
              </a:p>
            </p:txBody>
          </p:sp>
        </mc:Fallback>
      </mc:AlternateContent>
    </p:spTree>
    <p:extLst>
      <p:ext uri="{BB962C8B-B14F-4D97-AF65-F5344CB8AC3E}">
        <p14:creationId xmlns:p14="http://schemas.microsoft.com/office/powerpoint/2010/main" val="23889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Group I – Probability Tests (cont’d)</a:t>
            </a:r>
          </a:p>
        </p:txBody>
      </p:sp>
      <mc:AlternateContent xmlns:mc="http://schemas.openxmlformats.org/markup-compatibility/2006">
        <mc:Choice xmlns:a14="http://schemas.microsoft.com/office/drawing/2010/main" Requires="a14">
          <p:sp>
            <p:nvSpPr>
              <p:cNvPr id="14" name="Content Placeholder 2"/>
              <p:cNvSpPr>
                <a:spLocks noGrp="1"/>
              </p:cNvSpPr>
              <p:nvPr>
                <p:ph idx="1"/>
              </p:nvPr>
            </p:nvSpPr>
            <p:spPr>
              <a:xfrm>
                <a:off x="363363" y="2096150"/>
                <a:ext cx="11462225" cy="4295507"/>
              </a:xfrm>
            </p:spPr>
            <p:txBody>
              <a:bodyPr>
                <a:normAutofit fontScale="92500"/>
              </a:bodyPr>
              <a:lstStyle/>
              <a:p>
                <a:r>
                  <a:rPr lang="en-US" dirty="0"/>
                  <a:t>The probability that a single service could in 9 predictions be 7 times on the positive side and in these 7 forecasts equal the achievement of Service Number 1 is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=.090×</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1−.842</m:t>
                        </m:r>
                      </m:e>
                    </m:d>
                    <m:r>
                      <a:rPr lang="en-US" b="0" i="1" smtClean="0">
                        <a:latin typeface="Cambria Math" panose="02040503050406030204" pitchFamily="18" charset="0"/>
                        <a:ea typeface="Cambria Math" panose="02040503050406030204" pitchFamily="18" charset="0"/>
                      </a:rPr>
                      <m:t>=.014</m:t>
                    </m:r>
                  </m:oMath>
                </a14:m>
                <a:endParaRPr lang="en-US" dirty="0"/>
              </a:p>
              <a:p>
                <a:r>
                  <a:rPr lang="en-US" dirty="0"/>
                  <a:t>The probability of a single random service having a record worse than that of Service Number 1 is,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9</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.842+</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9</m:t>
                          </m:r>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.066=.670</m:t>
                      </m:r>
                    </m:oMath>
                  </m:oMathPara>
                </a14:m>
                <a:endParaRPr lang="en-US" dirty="0"/>
              </a:p>
              <a:p>
                <a:r>
                  <a:rPr lang="en-US" dirty="0"/>
                  <a:t>The probability that a random service can, first be on the right side of the market 7 times out of 9, and second, equal in performance the record of Service Number 1, is</a:t>
                </a:r>
              </a:p>
              <a:p>
                <a:pPr marL="0" indent="0" algn="ctr">
                  <a:buNone/>
                </a:pP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=.090×</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1−.670</m:t>
                        </m:r>
                      </m:e>
                    </m:d>
                    <m:r>
                      <a:rPr lang="en-US" i="1">
                        <a:latin typeface="Cambria Math" panose="02040503050406030204" pitchFamily="18" charset="0"/>
                        <a:ea typeface="Cambria Math" panose="02040503050406030204" pitchFamily="18" charset="0"/>
                      </a:rPr>
                      <m:t>=.030</m:t>
                    </m:r>
                  </m:oMath>
                </a14:m>
                <a:r>
                  <a:rPr lang="en-US" dirty="0"/>
                  <a:t>.</a:t>
                </a:r>
              </a:p>
              <a:p>
                <a:r>
                  <a:rPr lang="en-US" dirty="0"/>
                  <a:t>This means that in 16 services we should expect to find </a:t>
                </a:r>
                <a14:m>
                  <m:oMath xmlns:m="http://schemas.openxmlformats.org/officeDocument/2006/math">
                    <m:r>
                      <a:rPr lang="en-US" i="1" dirty="0" smtClean="0">
                        <a:latin typeface="Cambria Math" panose="02040503050406030204" pitchFamily="18" charset="0"/>
                      </a:rPr>
                      <m:t>16</m:t>
                    </m:r>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.030=.48</m:t>
                    </m:r>
                  </m:oMath>
                </a14:m>
                <a:r>
                  <a:rPr lang="en-US" dirty="0"/>
                  <a:t> services which will equal the record of Service Number 1. In other words, the chance is even that we should get at least one service as good as Service Number 1.</a:t>
                </a:r>
              </a:p>
              <a:p>
                <a:pPr marL="0" indent="0">
                  <a:buNone/>
                </a:pPr>
                <a:endParaRPr lang="en-US" dirty="0"/>
              </a:p>
            </p:txBody>
          </p:sp>
        </mc:Choice>
        <mc:Fallback>
          <p:sp>
            <p:nvSpPr>
              <p:cNvPr id="14" name="Content Placeholder 2"/>
              <p:cNvSpPr>
                <a:spLocks noGrp="1" noRot="1" noChangeAspect="1" noMove="1" noResize="1" noEditPoints="1" noAdjustHandles="1" noChangeArrowheads="1" noChangeShapeType="1" noTextEdit="1"/>
              </p:cNvSpPr>
              <p:nvPr>
                <p:ph idx="1"/>
              </p:nvPr>
            </p:nvSpPr>
            <p:spPr>
              <a:xfrm>
                <a:off x="363363" y="2096150"/>
                <a:ext cx="11462225" cy="4295507"/>
              </a:xfrm>
              <a:blipFill>
                <a:blip r:embed="rId2"/>
                <a:stretch>
                  <a:fillRect l="-479" t="-851"/>
                </a:stretch>
              </a:blipFill>
            </p:spPr>
            <p:txBody>
              <a:bodyPr/>
              <a:lstStyle/>
              <a:p>
                <a:r>
                  <a:rPr lang="en-US">
                    <a:noFill/>
                  </a:rPr>
                  <a:t> </a:t>
                </a:r>
              </a:p>
            </p:txBody>
          </p:sp>
        </mc:Fallback>
      </mc:AlternateContent>
    </p:spTree>
    <p:extLst>
      <p:ext uri="{BB962C8B-B14F-4D97-AF65-F5344CB8AC3E}">
        <p14:creationId xmlns:p14="http://schemas.microsoft.com/office/powerpoint/2010/main" val="405151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Group I – Probability Tests (cont’d)</a:t>
            </a:r>
          </a:p>
        </p:txBody>
      </p:sp>
      <mc:AlternateContent xmlns:mc="http://schemas.openxmlformats.org/markup-compatibility/2006">
        <mc:Choice xmlns:a14="http://schemas.microsoft.com/office/drawing/2010/main" Requires="a14">
          <p:sp>
            <p:nvSpPr>
              <p:cNvPr id="14" name="Content Placeholder 2"/>
              <p:cNvSpPr>
                <a:spLocks noGrp="1"/>
              </p:cNvSpPr>
              <p:nvPr>
                <p:ph idx="1"/>
              </p:nvPr>
            </p:nvSpPr>
            <p:spPr>
              <a:xfrm>
                <a:off x="363363" y="1923706"/>
                <a:ext cx="11462225" cy="4705694"/>
              </a:xfrm>
            </p:spPr>
            <p:txBody>
              <a:bodyPr>
                <a:normAutofit/>
              </a:bodyPr>
              <a:lstStyle/>
              <a:p>
                <a:r>
                  <a:rPr lang="en-US" dirty="0"/>
                  <a:t>Secondly, we assume that the probability that a service for its total forecast shall be on the positive side of the market is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oMath>
                </a14:m>
                <a:r>
                  <a:rPr lang="en-US" dirty="0"/>
                  <a:t>. Then the estimate of its success must be made by a different evaluation of Q.</a:t>
                </a:r>
              </a:p>
              <a:p>
                <a:r>
                  <a:rPr lang="en-US" dirty="0"/>
                  <a:t>We shall adopt a formula suggested by Bayes’ rule in inverse probability in which the weights .910 and .090 are used instead of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9</m:t>
                        </m:r>
                      </m:den>
                    </m:f>
                  </m:oMath>
                </a14:m>
                <a:r>
                  <a:rPr lang="en-US" dirty="0"/>
                  <a:t> and </a:t>
                </a:r>
                <a14:m>
                  <m:oMath xmlns:m="http://schemas.openxmlformats.org/officeDocument/2006/math">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i="1">
                            <a:latin typeface="Cambria Math" panose="02040503050406030204" pitchFamily="18" charset="0"/>
                          </a:rPr>
                          <m:t>9</m:t>
                        </m:r>
                      </m:den>
                    </m:f>
                  </m:oMath>
                </a14:m>
                <a:r>
                  <a:rPr lang="en-US" dirty="0"/>
                  <a:t>. Then we get </a:t>
                </a:r>
                <a14:m>
                  <m:oMath xmlns:m="http://schemas.openxmlformats.org/officeDocument/2006/math">
                    <m:r>
                      <a:rPr lang="en-US" b="0" i="1" smtClean="0">
                        <a:latin typeface="Cambria Math" panose="02040503050406030204" pitchFamily="18" charset="0"/>
                      </a:rPr>
                      <m:t>𝑄</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.910(.842)</m:t>
                        </m:r>
                      </m:num>
                      <m:den>
                        <m:r>
                          <a:rPr lang="en-US" b="0" i="1" smtClean="0">
                            <a:latin typeface="Cambria Math" panose="02040503050406030204" pitchFamily="18" charset="0"/>
                          </a:rPr>
                          <m:t>.910</m:t>
                        </m:r>
                        <m:d>
                          <m:dPr>
                            <m:ctrlPr>
                              <a:rPr lang="en-US" b="0" i="1" smtClean="0">
                                <a:latin typeface="Cambria Math" panose="02040503050406030204" pitchFamily="18" charset="0"/>
                              </a:rPr>
                            </m:ctrlPr>
                          </m:dPr>
                          <m:e>
                            <m:r>
                              <a:rPr lang="en-US" b="0" i="1" smtClean="0">
                                <a:latin typeface="Cambria Math" panose="02040503050406030204" pitchFamily="18" charset="0"/>
                              </a:rPr>
                              <m:t>.842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.090</m:t>
                            </m:r>
                          </m:e>
                        </m:d>
                        <m:r>
                          <a:rPr lang="en-US" b="0" i="1" smtClean="0">
                            <a:latin typeface="Cambria Math" panose="02040503050406030204" pitchFamily="18" charset="0"/>
                          </a:rPr>
                          <m:t>(.934)</m:t>
                        </m:r>
                      </m:den>
                    </m:f>
                    <m:r>
                      <a:rPr lang="en-US" b="0" i="1" smtClean="0">
                        <a:latin typeface="Cambria Math" panose="02040503050406030204" pitchFamily="18" charset="0"/>
                      </a:rPr>
                      <m:t>=.901</m:t>
                    </m:r>
                  </m:oMath>
                </a14:m>
                <a:endParaRPr lang="en-US" dirty="0"/>
              </a:p>
              <a:p>
                <a:r>
                  <a:rPr lang="en-US" dirty="0"/>
                  <a:t>Hence, if a service was on the right side of the market, the probability of its achieving the success of Service Number 1 would be 1-Q.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1−.901</m:t>
                        </m:r>
                      </m:e>
                    </m:d>
                    <m:r>
                      <a:rPr lang="en-US" b="0" i="1" smtClean="0">
                        <a:latin typeface="Cambria Math" panose="02040503050406030204" pitchFamily="18" charset="0"/>
                      </a:rPr>
                      <m:t>=.050.</m:t>
                    </m:r>
                  </m:oMath>
                </a14:m>
                <a:r>
                  <a:rPr lang="en-US" dirty="0"/>
                  <a:t> </a:t>
                </a:r>
                <a14:m>
                  <m:oMath xmlns:m="http://schemas.openxmlformats.org/officeDocument/2006/math">
                    <m:r>
                      <a:rPr lang="en-US" i="1" dirty="0">
                        <a:latin typeface="Cambria Math" panose="02040503050406030204" pitchFamily="18" charset="0"/>
                      </a:rPr>
                      <m:t>16</m:t>
                    </m:r>
                    <m:r>
                      <a:rPr lang="en-US" i="1" dirty="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5</m:t>
                    </m:r>
                    <m:r>
                      <a:rPr lang="en-US" i="1" dirty="0">
                        <a:latin typeface="Cambria Math" panose="02040503050406030204" pitchFamily="18" charset="0"/>
                        <a:ea typeface="Cambria Math" panose="02040503050406030204" pitchFamily="18" charset="0"/>
                      </a:rPr>
                      <m:t>0=.</m:t>
                    </m:r>
                    <m:r>
                      <a:rPr lang="en-US" i="1" dirty="0">
                        <a:latin typeface="Cambria Math" panose="02040503050406030204" pitchFamily="18" charset="0"/>
                        <a:ea typeface="Cambria Math" panose="02040503050406030204" pitchFamily="18" charset="0"/>
                      </a:rPr>
                      <m:t>80</m:t>
                    </m:r>
                  </m:oMath>
                </a14:m>
                <a:endParaRPr lang="en-US" dirty="0"/>
              </a:p>
              <a:p>
                <a:r>
                  <a:rPr lang="en-US" dirty="0"/>
                  <a:t>Therefore we should expect to get about one service which would equal Service Number 1.</a:t>
                </a:r>
              </a:p>
              <a:p>
                <a:r>
                  <a:rPr lang="en-US" dirty="0"/>
                  <a:t>Since this answer is consistent with the previous one, the analysis suggests that the record of Service Number 1 could not be definitely attributed to skill.</a:t>
                </a:r>
              </a:p>
            </p:txBody>
          </p:sp>
        </mc:Choice>
        <mc:Fallback>
          <p:sp>
            <p:nvSpPr>
              <p:cNvPr id="14" name="Content Placeholder 2"/>
              <p:cNvSpPr>
                <a:spLocks noGrp="1" noRot="1" noChangeAspect="1" noMove="1" noResize="1" noEditPoints="1" noAdjustHandles="1" noChangeArrowheads="1" noChangeShapeType="1" noTextEdit="1"/>
              </p:cNvSpPr>
              <p:nvPr>
                <p:ph idx="1"/>
              </p:nvPr>
            </p:nvSpPr>
            <p:spPr>
              <a:xfrm>
                <a:off x="363363" y="1923706"/>
                <a:ext cx="11462225" cy="4705694"/>
              </a:xfrm>
              <a:blipFill>
                <a:blip r:embed="rId2"/>
                <a:stretch>
                  <a:fillRect l="-585" t="-907" r="-745" b="-2073"/>
                </a:stretch>
              </a:blipFill>
            </p:spPr>
            <p:txBody>
              <a:bodyPr/>
              <a:lstStyle/>
              <a:p>
                <a:r>
                  <a:rPr lang="en-US">
                    <a:noFill/>
                  </a:rPr>
                  <a:t> </a:t>
                </a:r>
              </a:p>
            </p:txBody>
          </p:sp>
        </mc:Fallback>
      </mc:AlternateContent>
    </p:spTree>
    <p:extLst>
      <p:ext uri="{BB962C8B-B14F-4D97-AF65-F5344CB8AC3E}">
        <p14:creationId xmlns:p14="http://schemas.microsoft.com/office/powerpoint/2010/main" val="330801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Forecasting Individual Stock Prices – Group II</a:t>
            </a:r>
          </a:p>
        </p:txBody>
      </p:sp>
      <p:sp>
        <p:nvSpPr>
          <p:cNvPr id="14" name="Content Placeholder 2"/>
          <p:cNvSpPr>
            <a:spLocks noGrp="1"/>
          </p:cNvSpPr>
          <p:nvPr>
            <p:ph idx="1"/>
          </p:nvPr>
        </p:nvSpPr>
        <p:spPr>
          <a:xfrm>
            <a:off x="832900" y="2232693"/>
            <a:ext cx="10523151" cy="4368131"/>
          </a:xfrm>
        </p:spPr>
        <p:txBody>
          <a:bodyPr>
            <a:normAutofit/>
          </a:bodyPr>
          <a:lstStyle/>
          <a:p>
            <a:r>
              <a:rPr lang="en-US" dirty="0"/>
              <a:t>Analyzed on common stock investments, from 1928 to 1931 inclusive, of 20 leading fire insurance companies.</a:t>
            </a:r>
          </a:p>
          <a:p>
            <a:r>
              <a:rPr lang="en-US" dirty="0"/>
              <a:t>These companies are representative of a class of common stock investor which has long years of experience and large amount of capital at its disposal.</a:t>
            </a:r>
          </a:p>
          <a:p>
            <a:r>
              <a:rPr lang="en-US" dirty="0"/>
              <a:t>The 20 companies selected hold assets totaling several hundred million dollars.</a:t>
            </a:r>
          </a:p>
          <a:p>
            <a:r>
              <a:rPr lang="en-US" dirty="0"/>
              <a:t>They carry between 20% and 30% of their total investments in common stocks and their average turnover amounts to only 5% a year.</a:t>
            </a:r>
          </a:p>
          <a:p>
            <a:r>
              <a:rPr lang="en-US" dirty="0"/>
              <a:t>All stocks purchased are given equal weights.</a:t>
            </a:r>
          </a:p>
          <a:p>
            <a:r>
              <a:rPr lang="en-US" dirty="0"/>
              <a:t>Method is essentially same as that used in previous example.</a:t>
            </a:r>
          </a:p>
        </p:txBody>
      </p:sp>
    </p:spTree>
    <p:extLst>
      <p:ext uri="{BB962C8B-B14F-4D97-AF65-F5344CB8AC3E}">
        <p14:creationId xmlns:p14="http://schemas.microsoft.com/office/powerpoint/2010/main" val="55594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615</TotalTime>
  <Words>2936</Words>
  <Application>Microsoft Office PowerPoint</Application>
  <PresentationFormat>Widescreen</PresentationFormat>
  <Paragraphs>137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宋体</vt:lpstr>
      <vt:lpstr>Calibri</vt:lpstr>
      <vt:lpstr>Cambria Math</vt:lpstr>
      <vt:lpstr>Wingdings</vt:lpstr>
      <vt:lpstr>Educational subjects 16x9</vt:lpstr>
      <vt:lpstr>Can Stock Market Forecasters Forecast? </vt:lpstr>
      <vt:lpstr>Introduction</vt:lpstr>
      <vt:lpstr>Forecasting Individual Stock Prices – Group I</vt:lpstr>
      <vt:lpstr>Group I - Methodologies</vt:lpstr>
      <vt:lpstr>Group I - Results</vt:lpstr>
      <vt:lpstr>Group I – Probability Tests</vt:lpstr>
      <vt:lpstr>Group I – Probability Tests (cont’d)</vt:lpstr>
      <vt:lpstr>Group I – Probability Tests (cont’d)</vt:lpstr>
      <vt:lpstr>Forecasting Individual Stock Prices – Group II</vt:lpstr>
      <vt:lpstr>Group II – Results</vt:lpstr>
      <vt:lpstr>Forecasting The Stock Market – William Peter Hamilton</vt:lpstr>
      <vt:lpstr>William Peter Hamilton – Results</vt:lpstr>
      <vt:lpstr>William Peter Hamilton – Results (cont’d)</vt:lpstr>
      <vt:lpstr>Forecasting The Stock Market – 24 Financial Publications</vt:lpstr>
      <vt:lpstr>24 Financial Publications – Results</vt:lpstr>
      <vt:lpstr>24 Financial Publications – Results (cont’d)</vt:lpstr>
      <vt:lpstr>24 Financial Publications – Statistical Interpretations</vt:lpstr>
      <vt:lpstr>24 Financial Publications – Statistical Interpretations (cont’d)</vt:lpstr>
      <vt:lpstr>24 Financial Publications – Statistical Interpretations (cont’d)</vt:lpstr>
      <vt:lpstr>24 Financial Publications – Statistical Interpretations (cont’d)</vt:lpstr>
      <vt:lpstr>24 Financial Publications – Statistical Interpretations (cont’d)</vt:lpstr>
      <vt:lpstr>24 Financial Publications – Statistical Interpretations (cont’d)</vt:lpstr>
      <vt:lpstr>24 Financial Publications – Statistical Interpretations (cont’d)</vt:lpstr>
      <vt:lpstr>24 Financial Publications – Statistical Interpretations (cont’d)</vt:lpstr>
      <vt:lpstr>24 Financial Publications – Statistical Interpretations (cont’d)</vt:lpstr>
      <vt:lpstr>24 Financial Publications – Statistical Interpretations (cont’d)</vt:lpstr>
      <vt:lpstr>Summary – Individual Stock Forecasts</vt:lpstr>
      <vt:lpstr>Summary – Stock Market Forecasts</vt:lpstr>
      <vt:lpstr>My Thoughts</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Stock Market Forecasters Forecast? </dc:title>
  <dc:creator>Wang, Yichen</dc:creator>
  <cp:lastModifiedBy>Wang, Yichen</cp:lastModifiedBy>
  <cp:revision>75</cp:revision>
  <cp:lastPrinted>2018-10-02T03:42:47Z</cp:lastPrinted>
  <dcterms:created xsi:type="dcterms:W3CDTF">2018-10-01T17:50:43Z</dcterms:created>
  <dcterms:modified xsi:type="dcterms:W3CDTF">2018-10-02T04:05:45Z</dcterms:modified>
</cp:coreProperties>
</file>